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26212800" cy="14630400"/>
  <p:notesSz cx="6858000" cy="9144000"/>
  <p:embeddedFontLst>
    <p:embeddedFont>
      <p:font typeface="Arial MT Pro" charset="1" panose="020B0502020202020204"/>
      <p:regular r:id="rId7"/>
    </p:embeddedFont>
    <p:embeddedFont>
      <p:font typeface="Barlow Medium" charset="1" panose="0000060000000000000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30400"/>
          </a:xfrm>
          <a:custGeom>
            <a:avLst/>
            <a:gdLst/>
            <a:ahLst/>
            <a:cxnLst/>
            <a:rect r="r" b="b" t="t" l="l"/>
            <a:pathLst>
              <a:path h="14630400" w="26212800">
                <a:moveTo>
                  <a:pt x="0" y="0"/>
                </a:moveTo>
                <a:lnTo>
                  <a:pt x="26212800" y="0"/>
                </a:lnTo>
                <a:lnTo>
                  <a:pt x="26212800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6384" y="6425344"/>
            <a:ext cx="1104900" cy="44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</a:pPr>
            <a:r>
              <a:rPr lang="en-US" sz="2322" spc="148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Victims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71245" y="228680"/>
            <a:ext cx="16165592" cy="266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4"/>
              </a:lnSpc>
            </a:pPr>
            <a:r>
              <a:rPr lang="en-US" sz="7200" spc="201">
                <a:solidFill>
                  <a:srgbClr val="1B2E40"/>
                </a:solidFill>
                <a:latin typeface="Arial MT Pro"/>
                <a:ea typeface="Arial MT Pro"/>
                <a:cs typeface="Arial MT Pro"/>
                <a:sym typeface="Arial MT Pro"/>
              </a:rPr>
              <a:t>Executive Intelligence Summary:</a:t>
            </a:r>
          </a:p>
          <a:p>
            <a:pPr algn="ctr">
              <a:lnSpc>
                <a:spcPts val="5552"/>
              </a:lnSpc>
            </a:pPr>
            <a:r>
              <a:rPr lang="en-US" sz="4551" spc="72">
                <a:solidFill>
                  <a:srgbClr val="1D2E3F"/>
                </a:solidFill>
                <a:latin typeface="Arial MT Pro"/>
                <a:ea typeface="Arial MT Pro"/>
                <a:cs typeface="Arial MT Pro"/>
                <a:sym typeface="Arial MT Pro"/>
              </a:rPr>
              <a:t>From Elevated Risk to Direct Confrontation</a:t>
            </a:r>
          </a:p>
          <a:p>
            <a:pPr algn="ctr">
              <a:lnSpc>
                <a:spcPts val="5552"/>
              </a:lnSpc>
            </a:pPr>
            <a:r>
              <a:rPr lang="en-US" sz="4551" spc="72">
                <a:solidFill>
                  <a:srgbClr val="1D2E3F"/>
                </a:solidFill>
                <a:latin typeface="Arial MT Pro"/>
                <a:ea typeface="Arial MT Pro"/>
                <a:cs typeface="Arial MT Pro"/>
                <a:sym typeface="Arial MT Pro"/>
              </a:rPr>
              <a:t>The New Battlefield: Blurring Lines Between Crime &amp; Conflict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55546" y="2937983"/>
            <a:ext cx="4257437" cy="63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8"/>
              </a:lnSpc>
            </a:pPr>
            <a:r>
              <a:rPr lang="en-US" sz="3362" spc="-53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Attacker Playbook Shift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11541" y="2913194"/>
            <a:ext cx="8505825" cy="62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3237" spc="-6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Attacker Pivot: Rise of "Extortion-Only" Attacks</a:t>
            </a:r>
          </a:p>
        </p:txBody>
      </p:sp>
      <p:sp>
        <p:nvSpPr>
          <p:cNvPr name="TextBox 7" id="7"/>
          <p:cNvSpPr txBox="true"/>
          <p:nvPr/>
        </p:nvSpPr>
        <p:spPr>
          <a:xfrm rot="-232711">
            <a:off x="4784512" y="4665341"/>
            <a:ext cx="1962150" cy="69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</a:pPr>
            <a:r>
              <a:rPr lang="en-US" sz="1903" spc="7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Ransom Payment</a:t>
            </a:r>
          </a:p>
          <a:p>
            <a:pPr algn="ctr">
              <a:lnSpc>
                <a:spcPts val="2929"/>
              </a:lnSpc>
            </a:pPr>
            <a:r>
              <a:rPr lang="en-US" sz="2491" spc="107">
                <a:solidFill>
                  <a:srgbClr val="873548"/>
                </a:solidFill>
                <a:latin typeface="Arial MT Pro"/>
                <a:ea typeface="Arial MT Pro"/>
                <a:cs typeface="Arial MT Pro"/>
                <a:sym typeface="Arial MT Pro"/>
              </a:rPr>
              <a:t>REFUSED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93400" y="8241881"/>
            <a:ext cx="3314700" cy="186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7621" spc="-22">
                <a:solidFill>
                  <a:srgbClr val="A2244F"/>
                </a:solidFill>
                <a:latin typeface="Arial MT Pro"/>
                <a:ea typeface="Arial MT Pro"/>
                <a:cs typeface="Arial MT Pro"/>
                <a:sym typeface="Arial MT Pro"/>
              </a:rPr>
              <a:t>+44.5%</a:t>
            </a:r>
          </a:p>
          <a:p>
            <a:pPr algn="l">
              <a:lnSpc>
                <a:spcPts val="2680"/>
              </a:lnSpc>
            </a:pPr>
            <a:r>
              <a:rPr lang="en-US" sz="2456" spc="7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Increase in Worldwide</a:t>
            </a:r>
          </a:p>
          <a:p>
            <a:pPr algn="l">
              <a:lnSpc>
                <a:spcPts val="2680"/>
              </a:lnSpc>
            </a:pPr>
            <a:r>
              <a:rPr lang="en-US" sz="2456" spc="7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Cyber Extortion Victims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49835" y="11618004"/>
            <a:ext cx="2581275" cy="55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2939" spc="32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• Nation-States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70413" y="12034771"/>
            <a:ext cx="1743075" cy="53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sz="2826" spc="-28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Proxy Use: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95259" y="6436062"/>
            <a:ext cx="3695700" cy="421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</a:pPr>
            <a:r>
              <a:rPr lang="en-US" sz="2153" spc="127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Ransomware ROI Declines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56697" y="12558337"/>
            <a:ext cx="3609975" cy="1670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2194" spc="61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Use criminal groups to</a:t>
            </a:r>
          </a:p>
          <a:p>
            <a:pPr algn="l">
              <a:lnSpc>
                <a:spcPts val="2604"/>
              </a:lnSpc>
            </a:pPr>
            <a:r>
              <a:rPr lang="en-US" sz="2194" spc="61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destabilize adversaries and</a:t>
            </a:r>
          </a:p>
          <a:p>
            <a:pPr algn="l">
              <a:lnSpc>
                <a:spcPts val="2604"/>
              </a:lnSpc>
            </a:pPr>
            <a:r>
              <a:rPr lang="en-US" sz="2194" spc="61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gather intelligence,</a:t>
            </a:r>
          </a:p>
          <a:p>
            <a:pPr algn="l">
              <a:lnSpc>
                <a:spcPts val="2604"/>
              </a:lnSpc>
            </a:pPr>
            <a:r>
              <a:rPr lang="en-US" sz="2194" spc="61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achieving plausible</a:t>
            </a:r>
          </a:p>
          <a:p>
            <a:pPr algn="l">
              <a:lnSpc>
                <a:spcPts val="2604"/>
              </a:lnSpc>
            </a:pPr>
            <a:r>
              <a:rPr lang="en-US" sz="2194" spc="61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deniability.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93002" y="7211416"/>
            <a:ext cx="5210413" cy="579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3059" spc="79">
                <a:solidFill>
                  <a:srgbClr val="E9ECEC"/>
                </a:solidFill>
                <a:latin typeface="Arial MT Pro"/>
                <a:ea typeface="Arial MT Pro"/>
                <a:cs typeface="Arial MT Pro"/>
                <a:sym typeface="Arial MT Pro"/>
              </a:rPr>
              <a:t>2025 KEY METRICS PANEL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69885" y="8021877"/>
            <a:ext cx="1152525" cy="146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spc="377">
                <a:solidFill>
                  <a:srgbClr val="A3234E"/>
                </a:solidFill>
                <a:latin typeface="Arial MT Pro"/>
                <a:ea typeface="Arial MT Pro"/>
                <a:cs typeface="Arial MT Pro"/>
                <a:sym typeface="Arial MT Pro"/>
              </a:rPr>
              <a:t>3x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51308" y="9320864"/>
            <a:ext cx="3609975" cy="45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6"/>
              </a:lnSpc>
            </a:pPr>
            <a:r>
              <a:rPr lang="en-US" sz="2390" spc="9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Attacker Groups TRIPLED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49697" y="9670051"/>
            <a:ext cx="4610100" cy="64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036" spc="-136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(Active actors expanded from 33 to 89 groups)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27617" y="10821960"/>
            <a:ext cx="7924800" cy="6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2"/>
              </a:lnSpc>
            </a:pPr>
            <a:r>
              <a:rPr lang="en-US" sz="3673" spc="25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Erosion of Cyber Warfare Distinctions</a:t>
            </a:r>
          </a:p>
        </p:txBody>
      </p:sp>
      <p:sp>
        <p:nvSpPr>
          <p:cNvPr name="TextBox 18" id="18"/>
          <p:cNvSpPr txBox="true"/>
          <p:nvPr/>
        </p:nvSpPr>
        <p:spPr>
          <a:xfrm rot="785513">
            <a:off x="11148248" y="12106316"/>
            <a:ext cx="742950" cy="22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8"/>
              </a:lnSpc>
            </a:pPr>
            <a:r>
              <a:rPr lang="en-US" sz="1205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PROTEST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93422" y="11695139"/>
            <a:ext cx="4438055" cy="253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4"/>
              </a:lnSpc>
            </a:pPr>
            <a:r>
              <a:rPr lang="en-US" sz="2479" spc="79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Professionalized</a:t>
            </a:r>
          </a:p>
          <a:p>
            <a:pPr algn="l">
              <a:lnSpc>
                <a:spcPts val="3084"/>
              </a:lnSpc>
            </a:pPr>
            <a:r>
              <a:rPr lang="en-US" sz="2479" spc="79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Hacktivists:</a:t>
            </a:r>
          </a:p>
          <a:p>
            <a:pPr algn="l">
              <a:lnSpc>
                <a:spcPts val="3084"/>
              </a:lnSpc>
            </a:pPr>
            <a:r>
              <a:rPr lang="en-US" sz="2479" spc="79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Using off-the-shelf "Crime-as-</a:t>
            </a:r>
          </a:p>
          <a:p>
            <a:pPr algn="l">
              <a:lnSpc>
                <a:spcPts val="2246"/>
              </a:lnSpc>
            </a:pPr>
            <a:r>
              <a:rPr lang="en-US" sz="1806">
                <a:solidFill>
                  <a:srgbClr val="2B2A28"/>
                </a:solidFill>
                <a:latin typeface="Barlow Medium"/>
                <a:ea typeface="Barlow Medium"/>
                <a:cs typeface="Barlow Medium"/>
                <a:sym typeface="Barlow Medium"/>
              </a:rPr>
              <a:t>a-Service" tools to launch</a:t>
            </a:r>
          </a:p>
          <a:p>
            <a:pPr algn="l">
              <a:lnSpc>
                <a:spcPts val="2779"/>
              </a:lnSpc>
            </a:pPr>
            <a:r>
              <a:rPr lang="en-US" sz="2234" spc="51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destabilization campaigns and</a:t>
            </a:r>
          </a:p>
          <a:p>
            <a:pPr algn="l">
              <a:lnSpc>
                <a:spcPts val="2779"/>
              </a:lnSpc>
            </a:pPr>
            <a:r>
              <a:rPr lang="en-US" sz="2234" spc="51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cognitive attacks (e.g.,</a:t>
            </a:r>
          </a:p>
          <a:p>
            <a:pPr algn="l">
              <a:lnSpc>
                <a:spcPts val="2728"/>
              </a:lnSpc>
            </a:pPr>
            <a:r>
              <a:rPr lang="en-US" sz="2193">
                <a:solidFill>
                  <a:srgbClr val="2B2A28"/>
                </a:solidFill>
                <a:latin typeface="Barlow Medium"/>
                <a:ea typeface="Barlow Medium"/>
                <a:cs typeface="Barlow Medium"/>
                <a:sym typeface="Barlow Medium"/>
              </a:rPr>
              <a:t>misinformation).</a:t>
            </a:r>
          </a:p>
        </p:txBody>
      </p:sp>
      <p:sp>
        <p:nvSpPr>
          <p:cNvPr name="TextBox 20" id="20"/>
          <p:cNvSpPr txBox="true"/>
          <p:nvPr/>
        </p:nvSpPr>
        <p:spPr>
          <a:xfrm rot="-228844">
            <a:off x="21148026" y="4631340"/>
            <a:ext cx="2000250" cy="71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2"/>
              </a:lnSpc>
            </a:pPr>
            <a:r>
              <a:rPr lang="en-US" sz="2438" spc="21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Data Leaks</a:t>
            </a:r>
          </a:p>
          <a:p>
            <a:pPr algn="ctr">
              <a:lnSpc>
                <a:spcPts val="2541"/>
              </a:lnSpc>
            </a:pPr>
            <a:r>
              <a:rPr lang="en-US" sz="2234" spc="40">
                <a:solidFill>
                  <a:srgbClr val="883343"/>
                </a:solidFill>
                <a:latin typeface="Arial MT Pro"/>
                <a:ea typeface="Arial MT Pro"/>
                <a:cs typeface="Arial MT Pro"/>
                <a:sym typeface="Arial MT Pro"/>
              </a:rPr>
              <a:t>THREATENED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400516" y="6146094"/>
            <a:ext cx="3810000" cy="43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 spc="32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Focus: Leaking Stolen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214140" y="8180380"/>
            <a:ext cx="3876675" cy="196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9"/>
              </a:lnSpc>
            </a:pPr>
            <a:r>
              <a:rPr lang="en-US" sz="9059" spc="-525">
                <a:solidFill>
                  <a:srgbClr val="8C2F53"/>
                </a:solidFill>
                <a:latin typeface="Arial MT Pro"/>
                <a:ea typeface="Arial MT Pro"/>
                <a:cs typeface="Arial MT Pro"/>
                <a:sym typeface="Arial MT Pro"/>
              </a:rPr>
              <a:t>+71% M</a:t>
            </a:r>
          </a:p>
          <a:p>
            <a:pPr algn="l">
              <a:lnSpc>
                <a:spcPts val="2433"/>
              </a:lnSpc>
            </a:pPr>
            <a:r>
              <a:rPr lang="en-US" sz="2335" spc="53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Spike in Finance &amp;</a:t>
            </a:r>
          </a:p>
          <a:p>
            <a:pPr algn="l">
              <a:lnSpc>
                <a:spcPts val="2433"/>
              </a:lnSpc>
            </a:pPr>
            <a:r>
              <a:rPr lang="en-US" sz="2335" spc="53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Insurance Sector Attacks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691092" y="11685519"/>
            <a:ext cx="3562350" cy="220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8"/>
              </a:lnSpc>
            </a:pPr>
            <a:r>
              <a:rPr lang="en-US" sz="2796" spc="75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'Balkanization of</a:t>
            </a:r>
          </a:p>
          <a:p>
            <a:pPr algn="l">
              <a:lnSpc>
                <a:spcPts val="3208"/>
              </a:lnSpc>
            </a:pPr>
            <a:r>
              <a:rPr lang="en-US" sz="2796" spc="75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Cyberspace':</a:t>
            </a:r>
          </a:p>
          <a:p>
            <a:pPr algn="l">
              <a:lnSpc>
                <a:spcPts val="2663"/>
              </a:lnSpc>
            </a:pPr>
            <a:r>
              <a:rPr lang="en-US" sz="2322">
                <a:solidFill>
                  <a:srgbClr val="2B2A28"/>
                </a:solidFill>
                <a:latin typeface="Barlow Medium"/>
                <a:ea typeface="Barlow Medium"/>
                <a:cs typeface="Barlow Medium"/>
                <a:sym typeface="Barlow Medium"/>
              </a:rPr>
              <a:t>Digital blocs form,</a:t>
            </a:r>
          </a:p>
          <a:p>
            <a:pPr algn="l">
              <a:lnSpc>
                <a:spcPts val="2811"/>
              </a:lnSpc>
            </a:pPr>
            <a:r>
              <a:rPr lang="en-US" sz="2451">
                <a:solidFill>
                  <a:srgbClr val="2B2A28"/>
                </a:solidFill>
                <a:latin typeface="Barlow Medium"/>
                <a:ea typeface="Barlow Medium"/>
                <a:cs typeface="Barlow Medium"/>
                <a:sym typeface="Barlow Medium"/>
              </a:rPr>
              <a:t>blurring crime, espionage,</a:t>
            </a:r>
          </a:p>
          <a:p>
            <a:pPr algn="l">
              <a:lnSpc>
                <a:spcPts val="2572"/>
              </a:lnSpc>
            </a:pPr>
            <a:r>
              <a:rPr lang="en-US" sz="2243" spc="31">
                <a:solidFill>
                  <a:srgbClr val="2B2A28"/>
                </a:solidFill>
                <a:latin typeface="Arial MT Pro"/>
                <a:ea typeface="Arial MT Pro"/>
                <a:cs typeface="Arial MT Pro"/>
                <a:sym typeface="Arial MT Pro"/>
              </a:rPr>
              <a:t>and propaganda in a</a:t>
            </a:r>
          </a:p>
          <a:p>
            <a:pPr algn="l">
              <a:lnSpc>
                <a:spcPts val="2663"/>
              </a:lnSpc>
            </a:pPr>
            <a:r>
              <a:rPr lang="en-US" sz="2322">
                <a:solidFill>
                  <a:srgbClr val="2B2A28"/>
                </a:solidFill>
                <a:latin typeface="Barlow Medium"/>
                <a:ea typeface="Barlow Medium"/>
                <a:cs typeface="Barlow Medium"/>
                <a:sym typeface="Barlow Medium"/>
              </a:rPr>
              <a:t>hybrid war.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DAG90k9mLsE</dc:identifier>
  <dcterms:modified xsi:type="dcterms:W3CDTF">2011-08-01T06:04:30Z</dcterms:modified>
  <cp:revision>1</cp:revision>
  <dc:title>FY2025 Executive Intelligence Summary: From Elevated Risk to Direct Confrontation The New Battlefield: Blurring Lines Between Crime &amp; Conflict</dc:title>
</cp:coreProperties>
</file>